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2"/>
  </p:notesMasterIdLst>
  <p:sldIdLst>
    <p:sldId id="256" r:id="rId2"/>
    <p:sldId id="271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7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AD596-89FD-41B9-8E92-61D97CC552D6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F8E86-4FA9-4A8A-93E5-85181B3127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3841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060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633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84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6726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02026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0081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7797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939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7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03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143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787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487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09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835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ABAA4-CC7F-4E5E-91A9-0AC964550704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1E1782-BBBD-4B64-8D6E-85DAB9D59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817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8598" y="4211258"/>
            <a:ext cx="2083257" cy="25025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4613" y="3388107"/>
            <a:ext cx="7766936" cy="1646302"/>
          </a:xfrm>
        </p:spPr>
        <p:txBody>
          <a:bodyPr/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4000" b="1" dirty="0" smtClean="0"/>
              <a:t>Основные </a:t>
            </a:r>
            <a:r>
              <a:rPr lang="ru-RU" sz="4000" b="1" dirty="0"/>
              <a:t>понятия ФГОС ДО - индивидуальная образовательная траектория: выбор образовательных маршрутов в педагогической практике </a:t>
            </a:r>
            <a:r>
              <a:rPr lang="ru-RU" sz="4000" b="1" dirty="0" smtClean="0"/>
              <a:t>ДОО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9772" y="5879633"/>
            <a:ext cx="7766936" cy="109689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7453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2427" y="2656764"/>
            <a:ext cx="8596668" cy="13208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3937" y="3977564"/>
            <a:ext cx="8596668" cy="388077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874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3611" y="2442949"/>
            <a:ext cx="4149894" cy="40533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6287" y="846161"/>
            <a:ext cx="91576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accent2"/>
                </a:solidFill>
              </a:rPr>
              <a:t>Индивидуальный образовательный маршрут педагога</a:t>
            </a:r>
            <a:endParaRPr lang="ru-RU" sz="4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46412"/>
            <a:ext cx="8596668" cy="4608348"/>
          </a:xfrm>
        </p:spPr>
        <p:txBody>
          <a:bodyPr/>
          <a:lstStyle/>
          <a:p>
            <a:pPr marL="0" indent="0">
              <a:buNone/>
            </a:pPr>
            <a:r>
              <a:rPr lang="ru-RU" sz="3600" b="1" i="1" dirty="0"/>
              <a:t>Индивидуальный образовательный маршрут </a:t>
            </a:r>
            <a:r>
              <a:rPr lang="ru-RU" sz="3200" b="1" dirty="0"/>
              <a:t>- </a:t>
            </a:r>
            <a:r>
              <a:rPr lang="ru-RU" sz="3200" dirty="0"/>
              <a:t>это структурированная программа действий педагога на некотором фиксированном этапе </a:t>
            </a:r>
            <a:r>
              <a:rPr lang="ru-RU" sz="3200" dirty="0" smtClean="0"/>
              <a:t>работы, его замыслы относительно собственного </a:t>
            </a:r>
            <a:r>
              <a:rPr lang="ru-RU" sz="3200" dirty="0"/>
              <a:t>продвижения в образовании, оформленные и упорядоченные им, готовые к реализации в педагогических технологиях и в педагогической деятельности.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5834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Логическая структура проектирования индивидуального образовательного </a:t>
            </a:r>
            <a:r>
              <a:rPr lang="ru-RU" b="1" dirty="0" smtClean="0">
                <a:solidFill>
                  <a:schemeClr val="tx1"/>
                </a:solidFill>
              </a:rPr>
              <a:t>маршрута:</a:t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419897"/>
            <a:ext cx="8596668" cy="3880773"/>
          </a:xfrm>
        </p:spPr>
        <p:txBody>
          <a:bodyPr/>
          <a:lstStyle/>
          <a:p>
            <a:pPr algn="ctr">
              <a:buFont typeface="Wingdings" panose="05000000000000000000" pitchFamily="2" charset="2"/>
              <a:buChar char="v"/>
            </a:pPr>
            <a:r>
              <a:rPr lang="ru-RU" sz="2800" b="1" dirty="0" smtClean="0"/>
              <a:t>Этап </a:t>
            </a:r>
            <a:r>
              <a:rPr lang="ru-RU" sz="2800" b="1" dirty="0"/>
              <a:t>самоопределения </a:t>
            </a:r>
            <a:endParaRPr lang="ru-RU" sz="2800" b="1" dirty="0" smtClean="0"/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2800" b="1" dirty="0"/>
              <a:t>Этап построения ИОМ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2800" b="1" dirty="0"/>
              <a:t>Этап оформления ИОМ </a:t>
            </a:r>
            <a:endParaRPr lang="ru-RU" sz="2800" b="1" dirty="0" smtClean="0"/>
          </a:p>
          <a:p>
            <a:pPr algn="ctr">
              <a:buFont typeface="Wingdings" panose="05000000000000000000" pitchFamily="2" charset="2"/>
              <a:buChar char="v"/>
            </a:pPr>
            <a:endParaRPr lang="ru-RU" sz="2800" b="1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b="1" dirty="0" smtClean="0"/>
              <a:t>   Реализация ИОМ</a:t>
            </a:r>
            <a:endParaRPr lang="ru-RU" sz="36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531057" y="4121624"/>
            <a:ext cx="1146412" cy="750627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025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Основные </a:t>
            </a:r>
            <a:r>
              <a:rPr lang="ru-RU" b="1" i="1" dirty="0" smtClean="0"/>
              <a:t>шаги</a:t>
            </a:r>
            <a:r>
              <a:rPr lang="ru-RU" dirty="0" smtClean="0"/>
              <a:t>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41946"/>
            <a:ext cx="8596668" cy="5390865"/>
          </a:xfrm>
        </p:spPr>
        <p:txBody>
          <a:bodyPr>
            <a:normAutofit/>
          </a:bodyPr>
          <a:lstStyle/>
          <a:p>
            <a:pPr lvl="0" fontAlgn="base">
              <a:buFont typeface="Wingdings" panose="05000000000000000000" pitchFamily="2" charset="2"/>
              <a:buChar char="v"/>
            </a:pPr>
            <a:r>
              <a:rPr lang="ru-RU" sz="2400" dirty="0" smtClean="0"/>
              <a:t>Определение </a:t>
            </a:r>
            <a:r>
              <a:rPr lang="ru-RU" sz="2400" dirty="0"/>
              <a:t>направления </a:t>
            </a:r>
            <a:r>
              <a:rPr lang="ru-RU" sz="2400" dirty="0" smtClean="0"/>
              <a:t>работы;  </a:t>
            </a:r>
            <a:endParaRPr lang="ru-RU" sz="2400" dirty="0"/>
          </a:p>
          <a:p>
            <a:pPr lvl="0" fontAlgn="base">
              <a:buFont typeface="Wingdings" panose="05000000000000000000" pitchFamily="2" charset="2"/>
              <a:buChar char="v"/>
            </a:pPr>
            <a:r>
              <a:rPr lang="ru-RU" sz="2400" dirty="0"/>
              <a:t>Подбор и изучение </a:t>
            </a:r>
            <a:r>
              <a:rPr lang="ru-RU" sz="2400" dirty="0" smtClean="0"/>
              <a:t>литературы;  </a:t>
            </a:r>
            <a:endParaRPr lang="ru-RU" sz="2400" dirty="0"/>
          </a:p>
          <a:p>
            <a:pPr lvl="0" fontAlgn="base">
              <a:buFont typeface="Wingdings" panose="05000000000000000000" pitchFamily="2" charset="2"/>
              <a:buChar char="v"/>
            </a:pPr>
            <a:r>
              <a:rPr lang="ru-RU" sz="2400" dirty="0"/>
              <a:t>Анализ и самоанализ педагогической </a:t>
            </a:r>
            <a:r>
              <a:rPr lang="ru-RU" sz="2400" dirty="0" smtClean="0"/>
              <a:t>деятельности;  </a:t>
            </a:r>
            <a:endParaRPr lang="ru-RU" sz="2400" dirty="0"/>
          </a:p>
          <a:p>
            <a:pPr lvl="0" fontAlgn="base">
              <a:buFont typeface="Wingdings" panose="05000000000000000000" pitchFamily="2" charset="2"/>
              <a:buChar char="v"/>
            </a:pPr>
            <a:r>
              <a:rPr lang="ru-RU" sz="2400" dirty="0"/>
              <a:t>Определение условий для осуществления данного </a:t>
            </a:r>
            <a:r>
              <a:rPr lang="ru-RU" sz="2400" dirty="0" smtClean="0"/>
              <a:t>направления;</a:t>
            </a:r>
            <a:endParaRPr lang="ru-RU" sz="2400" dirty="0"/>
          </a:p>
          <a:p>
            <a:pPr lvl="0" fontAlgn="base">
              <a:buFont typeface="Wingdings" panose="05000000000000000000" pitchFamily="2" charset="2"/>
              <a:buChar char="v"/>
            </a:pPr>
            <a:r>
              <a:rPr lang="ru-RU" sz="2400" dirty="0" smtClean="0"/>
              <a:t>Реализация </a:t>
            </a:r>
            <a:r>
              <a:rPr lang="ru-RU" sz="2400" dirty="0"/>
              <a:t>условий для осуществления данного направления в педагогической </a:t>
            </a:r>
            <a:r>
              <a:rPr lang="ru-RU" sz="2400" dirty="0" smtClean="0"/>
              <a:t>деятельности; </a:t>
            </a:r>
          </a:p>
          <a:p>
            <a:pPr lvl="0" fontAlgn="base">
              <a:buFont typeface="Wingdings" panose="05000000000000000000" pitchFamily="2" charset="2"/>
              <a:buChar char="v"/>
            </a:pPr>
            <a:r>
              <a:rPr lang="ru-RU" sz="2400" dirty="0"/>
              <a:t> </a:t>
            </a:r>
            <a:r>
              <a:rPr lang="ru-RU" sz="2400" dirty="0" smtClean="0"/>
              <a:t>Отчёт </a:t>
            </a:r>
            <a:r>
              <a:rPr lang="ru-RU" sz="2400" dirty="0"/>
              <a:t>и представление результатов педагогической деятельности в соответствии с выбранным направлением работы; </a:t>
            </a:r>
            <a:endParaRPr lang="ru-RU" sz="2400" dirty="0" smtClean="0"/>
          </a:p>
          <a:p>
            <a:pPr lvl="0" fontAlgn="base">
              <a:buFont typeface="Wingdings" panose="05000000000000000000" pitchFamily="2" charset="2"/>
              <a:buChar char="v"/>
            </a:pPr>
            <a:r>
              <a:rPr lang="ru-RU" sz="2400" dirty="0" smtClean="0"/>
              <a:t>Аттестация </a:t>
            </a:r>
            <a:r>
              <a:rPr lang="ru-RU" sz="2400" dirty="0"/>
              <a:t>на соответствующую квалификационную </a:t>
            </a:r>
            <a:r>
              <a:rPr lang="ru-RU" sz="2400" dirty="0" smtClean="0"/>
              <a:t>категорию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93322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Алгоритм проектирования </a:t>
            </a:r>
            <a:r>
              <a:rPr lang="ru-RU" dirty="0" smtClean="0"/>
              <a:t> </a:t>
            </a:r>
            <a:r>
              <a:rPr lang="ru-RU" dirty="0"/>
              <a:t>ИОМ педагога </a:t>
            </a:r>
            <a:r>
              <a:rPr lang="ru-RU" dirty="0" smtClean="0"/>
              <a:t>   предусматривает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800" dirty="0" smtClean="0"/>
              <a:t>диагностику </a:t>
            </a:r>
            <a:r>
              <a:rPr lang="ru-RU" sz="2800" dirty="0"/>
              <a:t>профессиональных затруднений педагога; </a:t>
            </a: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800" dirty="0"/>
              <a:t>составление на основе полученных данных индивидуального образовательного маршрута; </a:t>
            </a: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800" dirty="0"/>
              <a:t>реализацию маршрута; </a:t>
            </a: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800" dirty="0"/>
              <a:t>рефлексивный анализ эффективности индивидуального образовательного маршрута.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0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направления  ИОМ: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800" dirty="0" smtClean="0"/>
              <a:t>повышение </a:t>
            </a:r>
            <a:r>
              <a:rPr lang="ru-RU" sz="2800" dirty="0"/>
              <a:t>квалификации в системе непрерывного профессионального </a:t>
            </a:r>
            <a:r>
              <a:rPr lang="ru-RU" sz="2800" dirty="0" smtClean="0"/>
              <a:t>образования; </a:t>
            </a:r>
            <a:endParaRPr lang="ru-RU" sz="2800" dirty="0"/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800" dirty="0" smtClean="0"/>
              <a:t>деятельность </a:t>
            </a:r>
            <a:r>
              <a:rPr lang="ru-RU" sz="2800" dirty="0"/>
              <a:t>педагога в профессиональном </a:t>
            </a:r>
            <a:r>
              <a:rPr lang="ru-RU" sz="2800" dirty="0" smtClean="0"/>
              <a:t>сообществе; </a:t>
            </a:r>
            <a:endParaRPr lang="ru-RU" sz="2800" dirty="0"/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800" dirty="0" smtClean="0"/>
              <a:t>участие </a:t>
            </a:r>
            <a:r>
              <a:rPr lang="ru-RU" sz="2800" dirty="0"/>
              <a:t>педагога в методической </a:t>
            </a:r>
            <a:r>
              <a:rPr lang="ru-RU" sz="2800" dirty="0" smtClean="0"/>
              <a:t>работе; </a:t>
            </a:r>
            <a:endParaRPr lang="ru-RU" sz="2800" dirty="0"/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800" dirty="0" smtClean="0"/>
              <a:t>самообразование педагога.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695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6414924"/>
              </p:ext>
            </p:extLst>
          </p:nvPr>
        </p:nvGraphicFramePr>
        <p:xfrm>
          <a:off x="1054498" y="1481944"/>
          <a:ext cx="8130444" cy="5148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1938"/>
                <a:gridCol w="2014339"/>
                <a:gridCol w="1158352"/>
                <a:gridCol w="1371600"/>
                <a:gridCol w="1634215"/>
              </a:tblGrid>
              <a:tr h="1370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Направление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Содержание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Сроки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 anchor="ctr"/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R="209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результаты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Формы </a:t>
                      </a:r>
                    </a:p>
                    <a:p>
                      <a:pPr algn="ctr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представления</a:t>
                      </a:r>
                    </a:p>
                    <a:p>
                      <a:pPr algn="ctr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результатов</a:t>
                      </a:r>
                    </a:p>
                    <a:p>
                      <a:pPr algn="ctr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педагогической</a:t>
                      </a:r>
                    </a:p>
                    <a:p>
                      <a:pPr algn="ctr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6619" marR="30225" marT="5552" marB="0" anchor="ctr"/>
                </a:tc>
              </a:tr>
              <a:tr h="1540257">
                <a:tc>
                  <a:txBody>
                    <a:bodyPr/>
                    <a:lstStyle/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Повышение квалификации в системе непрерывного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профессионального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образования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</a:tr>
              <a:tr h="8781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Деятельность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педагога 	в профессиональном сообществе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</a:tr>
              <a:tr h="857121">
                <a:tc>
                  <a:txBody>
                    <a:bodyPr/>
                    <a:lstStyle/>
                    <a:p>
                      <a:pPr>
                        <a:lnSpc>
                          <a:spcPct val="99000"/>
                        </a:lnSpc>
                        <a:spcAft>
                          <a:spcPts val="22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Участие педагога в методической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работе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</a:tr>
              <a:tr h="4366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Самообразование педагога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19" marR="30225" marT="5552" marB="0"/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436525"/>
            <a:ext cx="8084529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dirty="0"/>
              <a:t>Карта индивидуального образовательного маршрута педагога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3603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97" y="991737"/>
            <a:ext cx="8596668" cy="1320800"/>
          </a:xfrm>
        </p:spPr>
        <p:txBody>
          <a:bodyPr/>
          <a:lstStyle/>
          <a:p>
            <a:r>
              <a:rPr lang="ru-RU" sz="4000" dirty="0"/>
              <a:t>Ожидаемые </a:t>
            </a:r>
            <a:r>
              <a:rPr lang="ru-RU" sz="4000" dirty="0" smtClean="0"/>
              <a:t>результаты: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6390" y="1983168"/>
            <a:ext cx="8596668" cy="3880773"/>
          </a:xfrm>
        </p:spPr>
        <p:txBody>
          <a:bodyPr/>
          <a:lstStyle/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400" dirty="0" smtClean="0"/>
              <a:t>повышение </a:t>
            </a:r>
            <a:r>
              <a:rPr lang="ru-RU" sz="2400" dirty="0"/>
              <a:t>профессиональной компетентности педагогов ДОО;  </a:t>
            </a: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400" dirty="0"/>
              <a:t>положительное 	изменение 	качественных 	показателей                             деятельности 	педагогических 	работников 	</a:t>
            </a:r>
            <a:r>
              <a:rPr lang="ru-RU" sz="2400" dirty="0" smtClean="0"/>
              <a:t>ДОО;</a:t>
            </a:r>
            <a:endParaRPr lang="ru-RU" sz="2400" dirty="0"/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400" dirty="0"/>
              <a:t>осознанная 	потребность 	педагогов 	в 	непрерывном </a:t>
            </a:r>
            <a:r>
              <a:rPr lang="ru-RU" sz="2400" dirty="0" smtClean="0"/>
              <a:t>профессиональном </a:t>
            </a:r>
            <a:r>
              <a:rPr lang="ru-RU" sz="2400" dirty="0"/>
              <a:t>образовании; </a:t>
            </a: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ru-RU" sz="2400" dirty="0"/>
              <a:t>совершенствование содержания </a:t>
            </a:r>
            <a:r>
              <a:rPr lang="ru-RU" sz="2400" dirty="0" smtClean="0"/>
              <a:t>обучения.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64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</TotalTime>
  <Words>215</Words>
  <Application>Microsoft Office PowerPoint</Application>
  <PresentationFormat>Произвольный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Грань</vt:lpstr>
      <vt:lpstr>         Основные понятия ФГОС ДО - индивидуальная образовательная траектория: выбор образовательных маршрутов в педагогической практике ДОО </vt:lpstr>
      <vt:lpstr>Слайд 2</vt:lpstr>
      <vt:lpstr>Слайд 3</vt:lpstr>
      <vt:lpstr>Логическая структура проектирования индивидуального образовательного маршрута: </vt:lpstr>
      <vt:lpstr>Основные шаги:  </vt:lpstr>
      <vt:lpstr>Алгоритм проектирования  ИОМ педагога    предусматривает:  </vt:lpstr>
      <vt:lpstr>Основные направления  ИОМ:</vt:lpstr>
      <vt:lpstr>Карта индивидуального образовательного маршрута педагога  </vt:lpstr>
      <vt:lpstr>Ожидаемые результаты: 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Основные понятия ФГОС ДО - индивидуальная образовательная траектория: выбор образовательных маршрутов в педагогической практике ДОО </dc:title>
  <dc:creator>Настенька</dc:creator>
  <cp:lastModifiedBy>Admin</cp:lastModifiedBy>
  <cp:revision>18</cp:revision>
  <dcterms:created xsi:type="dcterms:W3CDTF">2015-04-01T18:51:54Z</dcterms:created>
  <dcterms:modified xsi:type="dcterms:W3CDTF">2016-11-10T04:42:28Z</dcterms:modified>
</cp:coreProperties>
</file>